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8" r:id="rId6"/>
    <p:sldId id="258" r:id="rId7"/>
    <p:sldId id="259" r:id="rId8"/>
    <p:sldId id="261" r:id="rId9"/>
    <p:sldId id="260" r:id="rId10"/>
    <p:sldId id="281" r:id="rId11"/>
    <p:sldId id="264" r:id="rId12"/>
    <p:sldId id="263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80" r:id="rId21"/>
    <p:sldId id="279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2997" autoAdjust="0"/>
  </p:normalViewPr>
  <p:slideViewPr>
    <p:cSldViewPr snapToGrid="0" showGuides="1">
      <p:cViewPr varScale="1">
        <p:scale>
          <a:sx n="91" d="100"/>
          <a:sy n="91" d="100"/>
        </p:scale>
        <p:origin x="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100" d="100"/>
          <a:sy n="100" d="100"/>
        </p:scale>
        <p:origin x="27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6T11:12:50.390" idx="2">
    <p:pos x="10" y="10"/>
    <p:text>to complete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483BDC-EF41-4E44-A8A3-5863DB25923C}" type="datetime1">
              <a:rPr lang="ru-RU" smtClean="0"/>
              <a:t>07.03.2020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F56D27-BBA2-41DE-A4BF-4D998FDFCA54}" type="datetime1">
              <a:rPr lang="ru-RU" noProof="0" smtClean="0"/>
              <a:t>07.03.2020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9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1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93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1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1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88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6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3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42621B45-8A34-4881-B0D9-59BC3253BF20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2" y="4082142"/>
            <a:ext cx="1656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Овал 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27" name="Текст 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Объект 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Объект 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Овал 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3" name="Текст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ru-RU" noProof="0"/>
              <a:t>Образец текста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Овал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Текст 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больш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19" y="2286312"/>
            <a:ext cx="225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8052778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три 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6" y="2286312"/>
            <a:ext cx="230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239813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оризонтальное изображение на половине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Овал 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Объект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 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 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ое изображение на половине слайда (сиреневый цве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0" y="1620451"/>
            <a:ext cx="21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Спасибо за внимание!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7592157A-F310-47E2-82F1-980862A525E3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2" y="3760408"/>
            <a:ext cx="270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23" name="Графический объект 22" descr="Конверт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Подзаголовок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pic>
        <p:nvPicPr>
          <p:cNvPr id="3" name="Графический объект 2" descr="Ссылка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05D0C391-A4FF-4D94-956A-00A747285391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Овал 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ccoteam/WhoRunTheWorld_ETL_Projec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e-guardian/olympic-gam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hyperlink" Target="https://www.kaggle.com/umichigan/interstate-wa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lympic_weightlifti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Database-postgres.sv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OLYMPIC Games vs WARS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Who Run THE WORLD ETL PROJECT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B4C672-78F2-454A-9557-CB73B2BFD4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560" r="26560"/>
          <a:stretch/>
        </p:blipFill>
        <p:spPr>
          <a:xfrm>
            <a:off x="0" y="0"/>
            <a:ext cx="442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</a:t>
            </a:r>
            <a:r>
              <a:rPr lang="en-US" dirty="0" err="1"/>
              <a:t>qUERIES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254F8-E996-48CE-B4CA-B2A9CE16A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5"/>
          <a:stretch/>
        </p:blipFill>
        <p:spPr>
          <a:xfrm>
            <a:off x="1380927" y="1613815"/>
            <a:ext cx="9430146" cy="46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WARS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462ABC-022F-4372-B5C3-64CF67AA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0" y="1658042"/>
            <a:ext cx="8304825" cy="43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OLYMPICS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70BC9-1D85-4A69-99F9-44829AC2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4" y="1716297"/>
            <a:ext cx="10013712" cy="4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OLYMPICS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70BC9-1D85-4A69-99F9-44829AC2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4" y="1716297"/>
            <a:ext cx="10013712" cy="4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</a:t>
            </a:r>
            <a:r>
              <a:rPr lang="en-US" dirty="0" err="1"/>
              <a:t>MODeL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4FF2BF-7D87-439E-872B-3018DC61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09" y="1866672"/>
            <a:ext cx="973358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7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28D6-954C-4740-877F-CE6BE4DE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449E13-6FA2-4DE0-813B-32242AC4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many medals were won when a country was at war?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2F5454-9908-48D1-9CB5-1780B5877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474"/>
          <a:stretch/>
        </p:blipFill>
        <p:spPr>
          <a:xfrm>
            <a:off x="4235569" y="2155431"/>
            <a:ext cx="7405283" cy="4098720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8814CA-CB63-4458-8E71-14EBCC2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96" y="627407"/>
            <a:ext cx="7901329" cy="1161152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5513AB4-9AF8-42B2-BC6C-645803CED302}"/>
              </a:ext>
            </a:extLst>
          </p:cNvPr>
          <p:cNvSpPr/>
          <p:nvPr/>
        </p:nvSpPr>
        <p:spPr>
          <a:xfrm>
            <a:off x="7192435" y="1642848"/>
            <a:ext cx="1975449" cy="291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28D6-954C-4740-877F-CE6BE4DE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449E13-6FA2-4DE0-813B-32242AC4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many medals were won when a country was at war?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0D639F-49AF-4670-AB49-58B18244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89" y="599869"/>
            <a:ext cx="7984895" cy="5378237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053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Conclusion</a:t>
            </a:r>
            <a:br>
              <a:rPr lang="en-US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2714"/>
            <a:ext cx="3401761" cy="233922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098EB1-AA00-4D39-AC45-8F2054B5EC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257" r="10257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1249B6-B02E-42E2-9BCF-8900437E20E2}"/>
              </a:ext>
            </a:extLst>
          </p:cNvPr>
          <p:cNvSpPr txBox="1"/>
          <p:nvPr/>
        </p:nvSpPr>
        <p:spPr>
          <a:xfrm>
            <a:off x="384651" y="2532182"/>
            <a:ext cx="35713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</a:t>
            </a:r>
          </a:p>
          <a:p>
            <a:r>
              <a:rPr lang="en-US" dirty="0">
                <a:solidFill>
                  <a:schemeClr val="bg1"/>
                </a:solidFill>
              </a:rPr>
              <a:t>Excel is good for fast data check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T</a:t>
            </a:r>
          </a:p>
          <a:p>
            <a:r>
              <a:rPr lang="en-US" dirty="0">
                <a:solidFill>
                  <a:schemeClr val="bg1"/>
                </a:solidFill>
              </a:rPr>
              <a:t>Python can be used to clean, but</a:t>
            </a:r>
          </a:p>
          <a:p>
            <a:r>
              <a:rPr lang="en-US" dirty="0">
                <a:solidFill>
                  <a:schemeClr val="bg1"/>
                </a:solidFill>
              </a:rPr>
              <a:t>SQL is more efficient for transforming data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L = LOVE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6">
            <a:extLst>
              <a:ext uri="{FF2B5EF4-FFF2-40B4-BE49-F238E27FC236}">
                <a16:creationId xmlns:a16="http://schemas.microsoft.com/office/drawing/2014/main" id="{C6500A87-906A-4D6E-8E2F-0D5723365569}"/>
              </a:ext>
            </a:extLst>
          </p:cNvPr>
          <p:cNvSpPr txBox="1">
            <a:spLocks/>
          </p:cNvSpPr>
          <p:nvPr/>
        </p:nvSpPr>
        <p:spPr>
          <a:xfrm>
            <a:off x="363414" y="5345357"/>
            <a:ext cx="4468698" cy="111165"/>
          </a:xfrm>
          <a:prstGeom prst="rect">
            <a:avLst/>
          </a:prstGeom>
        </p:spPr>
        <p:txBody>
          <a:bodyPr vert="horz" lIns="91440" tIns="792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SPORT, NOT WAR!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10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45B54-DE39-46A2-80CF-51D2D1CA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ED081D-4625-4C8C-BC4C-5984C226D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Check our GITHUB repository for results</a:t>
            </a:r>
          </a:p>
          <a:p>
            <a:r>
              <a:rPr lang="en-US" dirty="0">
                <a:hlinkClick r:id="rId2"/>
              </a:rPr>
              <a:t>https://github.com/doccoteam/WhoRunTheWorld_ETL_Project</a:t>
            </a:r>
            <a:endParaRPr lang="en-US" dirty="0"/>
          </a:p>
          <a:p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730DDC-7BF8-4F77-9DA7-37B3AA1E29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380" b="25380"/>
          <a:stretch>
            <a:fillRect/>
          </a:stretch>
        </p:blipFill>
        <p:spPr/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6A282307-0EA6-4457-8D36-EFB1D864B006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5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74ACA677-1E75-402C-A3F8-1AFBD4E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73" y="1775628"/>
            <a:ext cx="9416251" cy="4351338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C8B53B-C9F7-43EE-9BC2-681D6DD9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0F3C0A43-25B8-45FF-880F-367708241DD9}"/>
              </a:ext>
            </a:extLst>
          </p:cNvPr>
          <p:cNvSpPr txBox="1">
            <a:spLocks/>
          </p:cNvSpPr>
          <p:nvPr/>
        </p:nvSpPr>
        <p:spPr>
          <a:xfrm>
            <a:off x="2034436" y="3304438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Ana Davalos</a:t>
            </a:r>
            <a:endParaRPr lang="ru-RU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E6B1C248-356C-484D-B542-1B8D1081C16C}"/>
              </a:ext>
            </a:extLst>
          </p:cNvPr>
          <p:cNvSpPr txBox="1">
            <a:spLocks/>
          </p:cNvSpPr>
          <p:nvPr/>
        </p:nvSpPr>
        <p:spPr>
          <a:xfrm>
            <a:off x="5182643" y="3235093"/>
            <a:ext cx="182670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DB71091D-F566-4F10-AA1D-5F97C88A8BFB}"/>
              </a:ext>
            </a:extLst>
          </p:cNvPr>
          <p:cNvSpPr txBox="1">
            <a:spLocks/>
          </p:cNvSpPr>
          <p:nvPr/>
        </p:nvSpPr>
        <p:spPr>
          <a:xfrm>
            <a:off x="7987681" y="3334138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76AB5F4A-D304-4D6F-A98E-C5B39365D000}"/>
              </a:ext>
            </a:extLst>
          </p:cNvPr>
          <p:cNvSpPr txBox="1">
            <a:spLocks/>
          </p:cNvSpPr>
          <p:nvPr/>
        </p:nvSpPr>
        <p:spPr>
          <a:xfrm>
            <a:off x="3362266" y="5148082"/>
            <a:ext cx="2237063" cy="65654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38576E2E-D632-43E9-9A08-6CEA6D63B880}"/>
              </a:ext>
            </a:extLst>
          </p:cNvPr>
          <p:cNvSpPr txBox="1">
            <a:spLocks/>
          </p:cNvSpPr>
          <p:nvPr/>
        </p:nvSpPr>
        <p:spPr>
          <a:xfrm>
            <a:off x="6921629" y="5220920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Mary </a:t>
            </a:r>
            <a:r>
              <a:rPr lang="en-US" dirty="0" err="1"/>
              <a:t>Basco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EFE609-2015-44E9-9092-51D77EDB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" r="65"/>
          <a:stretch>
            <a:fillRect/>
          </a:stretch>
        </p:blipFill>
        <p:spPr>
          <a:xfrm>
            <a:off x="5519736" y="2077836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B24A14-22BD-4738-BC36-B2C6324A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37" b="15937"/>
          <a:stretch>
            <a:fillRect/>
          </a:stretch>
        </p:blipFill>
        <p:spPr>
          <a:xfrm>
            <a:off x="3870078" y="3916802"/>
            <a:ext cx="122143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5610EA-EFC7-4756-A46B-6F03F7DFE6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5" r="675"/>
          <a:stretch>
            <a:fillRect/>
          </a:stretch>
        </p:blipFill>
        <p:spPr>
          <a:xfrm>
            <a:off x="2270642" y="2117338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00A86B-C90E-4361-ADC8-74AEE67F81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" r="177"/>
          <a:stretch>
            <a:fillRect/>
          </a:stretch>
        </p:blipFill>
        <p:spPr>
          <a:xfrm>
            <a:off x="7100486" y="3990682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D27151-1680-4F47-BA3D-3EB43307AD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69" r="6169"/>
          <a:stretch>
            <a:fillRect/>
          </a:stretch>
        </p:blipFill>
        <p:spPr>
          <a:xfrm>
            <a:off x="8743269" y="2077836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14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68193"/>
            <a:ext cx="10515600" cy="823232"/>
          </a:xfrm>
        </p:spPr>
        <p:txBody>
          <a:bodyPr rtlCol="0"/>
          <a:lstStyle/>
          <a:p>
            <a:pPr rtl="0"/>
            <a:r>
              <a:rPr lang="en-US" sz="2800" dirty="0"/>
              <a:t>How many medals were won when a country was at war?</a:t>
            </a:r>
            <a:endParaRPr lang="ru-RU" sz="2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436418"/>
          </a:xfrm>
        </p:spPr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378E833-4562-4660-94DC-D642C584CB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5" y="6497905"/>
            <a:ext cx="3428656" cy="214045"/>
          </a:xfrm>
        </p:spPr>
        <p:txBody>
          <a:bodyPr rtlCol="0"/>
          <a:lstStyle/>
          <a:p>
            <a:pPr rtl="0"/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FEDC0-4316-46BC-BF0D-CEDE843294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635" b="25635"/>
          <a:stretch>
            <a:fillRect/>
          </a:stretch>
        </p:blipFill>
        <p:spPr>
          <a:xfrm>
            <a:off x="0" y="-44825"/>
            <a:ext cx="12192000" cy="3713018"/>
          </a:xfrm>
        </p:spPr>
      </p:pic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Finding Data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3490742"/>
          </a:xfrm>
        </p:spPr>
        <p:txBody>
          <a:bodyPr rtlCol="0"/>
          <a:lstStyle/>
          <a:p>
            <a:pPr fontAlgn="base"/>
            <a:r>
              <a:rPr lang="en-US" sz="1600" b="1" dirty="0"/>
              <a:t>1. Olympic Sports and Medals, 1896-2014</a:t>
            </a:r>
          </a:p>
          <a:p>
            <a:pPr fontAlgn="base"/>
            <a:r>
              <a:rPr lang="en-US" sz="1600" dirty="0"/>
              <a:t>How many medals were won when a country was at war?</a:t>
            </a:r>
            <a:endParaRPr lang="ru-RU" sz="1600" dirty="0"/>
          </a:p>
          <a:p>
            <a:pPr fontAlgn="base"/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https://www.kaggle.com/the-guardian/olympic-games</a:t>
            </a:r>
            <a:endParaRPr lang="en-US" sz="1600" dirty="0"/>
          </a:p>
          <a:p>
            <a:pPr fontAlgn="base"/>
            <a:r>
              <a:rPr lang="en-US" sz="1600" dirty="0"/>
              <a:t>2. </a:t>
            </a:r>
            <a:r>
              <a:rPr lang="en-US" sz="1600" b="1" dirty="0"/>
              <a:t>Correlates of War: Interstate Wars</a:t>
            </a:r>
          </a:p>
          <a:p>
            <a:pPr fontAlgn="base"/>
            <a:r>
              <a:rPr lang="en-US" sz="1600" dirty="0"/>
              <a:t>Countries, dates, and fatalities of all wars between 1816 and 2007</a:t>
            </a:r>
          </a:p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https://www.kaggle.com/umichigan/interstate-wars</a:t>
            </a:r>
            <a:endParaRPr lang="en-US" sz="1600" dirty="0"/>
          </a:p>
          <a:p>
            <a:r>
              <a:rPr lang="en-US" sz="1600" dirty="0"/>
              <a:t>3. </a:t>
            </a:r>
            <a:r>
              <a:rPr lang="en-US" sz="1600" b="1" dirty="0"/>
              <a:t>Google, Wikipedia for Country codes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2714"/>
            <a:ext cx="3401761" cy="233922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C59217-E147-4AB7-93AD-042708C54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831" r="21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WARS Part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 rtlCol="0"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Reading 3 CSVs: </a:t>
            </a:r>
            <a:r>
              <a:rPr lang="en-US" dirty="0" err="1"/>
              <a:t>Extrawars</a:t>
            </a:r>
            <a:r>
              <a:rPr lang="en-US" dirty="0"/>
              <a:t>, </a:t>
            </a:r>
            <a:r>
              <a:rPr lang="en-US" dirty="0" err="1"/>
              <a:t>Intrawars</a:t>
            </a:r>
            <a:r>
              <a:rPr lang="en-US" dirty="0"/>
              <a:t>, </a:t>
            </a:r>
            <a:r>
              <a:rPr lang="en-US" dirty="0" err="1"/>
              <a:t>Interwars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Cleaning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Concatenating</a:t>
            </a:r>
            <a:r>
              <a:rPr lang="en-US" dirty="0"/>
              <a:t> data into one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Exporting to CSV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EDCA42F7-08FD-4598-8AC4-AEFC027DF4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D0BAF4-BCF4-42AF-8F8D-FEC5D61A89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109" r="22109"/>
          <a:stretch>
            <a:fillRect/>
          </a:stretch>
        </p:blipFill>
        <p:spPr/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0858461-18AC-422D-ADE8-0A800B88E7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500" b="13500"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231380-984B-4D88-9911-891DE96DF28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7897" r="27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OLYMPICS Part 1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95" y="2506662"/>
            <a:ext cx="4659924" cy="3454523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en-US" sz="1800" b="1" dirty="0"/>
              <a:t>Reading 3 CSVs: </a:t>
            </a:r>
            <a:r>
              <a:rPr lang="en-US" sz="1800" dirty="0"/>
              <a:t>Winter games, Summer games, Dictionary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Concatenating</a:t>
            </a:r>
            <a:r>
              <a:rPr lang="en-US" dirty="0"/>
              <a:t> Olympics data into one </a:t>
            </a:r>
            <a:r>
              <a:rPr lang="en-US" dirty="0" err="1"/>
              <a:t>Dataframe</a:t>
            </a:r>
            <a:r>
              <a:rPr lang="en-US" dirty="0"/>
              <a:t> in ascending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Column names unification</a:t>
            </a:r>
            <a:r>
              <a:rPr lang="ru-RU" b="1" dirty="0"/>
              <a:t> </a:t>
            </a:r>
            <a:r>
              <a:rPr lang="en-US" b="1" dirty="0"/>
              <a:t>Country → Code, </a:t>
            </a:r>
            <a:r>
              <a:rPr lang="en-US" dirty="0"/>
              <a:t>adding column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Grouping by </a:t>
            </a:r>
            <a:r>
              <a:rPr lang="en-US" dirty="0"/>
              <a:t>year and finding out unique countries per this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Exporting to CSV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B47F0B-6554-453D-ACE1-6880D119B0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866" r="20866"/>
          <a:stretch>
            <a:fillRect/>
          </a:stretch>
        </p:blipFill>
        <p:spPr>
          <a:xfrm>
            <a:off x="372379" y="0"/>
            <a:ext cx="5210175" cy="5961063"/>
          </a:xfr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OLYMPICS Part 2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95" y="2506662"/>
            <a:ext cx="4659924" cy="345452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DATA WAS INCONSISTENT!!!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sz="1800" b="1" dirty="0"/>
              <a:t>Finding missin</a:t>
            </a:r>
            <a:r>
              <a:rPr lang="en-US" b="1" dirty="0"/>
              <a:t>g data and completing dictionary (raw CSVs)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D</a:t>
            </a:r>
            <a:r>
              <a:rPr lang="en-US" sz="1800" b="1" dirty="0"/>
              <a:t>ifferent codes for same country. I.e.: United States of America → </a:t>
            </a:r>
            <a:r>
              <a:rPr lang="en-US" b="1" dirty="0"/>
              <a:t>E</a:t>
            </a:r>
            <a:r>
              <a:rPr lang="en-US" sz="1800" b="1" dirty="0"/>
              <a:t>UA, USA, US etc.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Country names changes through the years. I.e. Russia → URS, UR1, RUS, OAR or Czech Republic → CZE, TCH etc.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Deleting records for unidentifiable codes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Exporting CSV into a database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425C00-C97C-494F-91B3-6656487B73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5" b="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266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2400" dirty="0"/>
              <a:t>Loading to FINAL DATABASE</a:t>
            </a:r>
            <a:endParaRPr lang="ru-RU" sz="2400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DBB6E2A-723F-48F4-9592-AC166B8A25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r>
              <a:rPr lang="en-US" dirty="0"/>
              <a:t>Relational Database Postgres (pgAdmin4)</a:t>
            </a:r>
            <a:endParaRPr lang="ru-RU" dirty="0"/>
          </a:p>
        </p:txBody>
      </p:sp>
      <p:pic>
        <p:nvPicPr>
          <p:cNvPr id="15" name="Рисунок 14" descr="Рукопожатие">
            <a:extLst>
              <a:ext uri="{FF2B5EF4-FFF2-40B4-BE49-F238E27FC236}">
                <a16:creationId xmlns:a16="http://schemas.microsoft.com/office/drawing/2014/main" id="{81D3A918-98A7-4066-B28E-B473663F8F3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1B14A5-E7B8-4F35-8378-DB748F6A6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sz="2000" dirty="0">
                <a:solidFill>
                  <a:schemeClr val="accent1"/>
                </a:solidFill>
              </a:rPr>
              <a:t>Preparing data for loading </a:t>
            </a:r>
            <a:r>
              <a:rPr lang="en-US" sz="2000" dirty="0"/>
              <a:t>into a relational database Postgres (</a:t>
            </a:r>
            <a:r>
              <a:rPr lang="en-US" sz="2000" dirty="0" err="1"/>
              <a:t>pgAdmin</a:t>
            </a:r>
            <a:r>
              <a:rPr lang="en-US" sz="2000" dirty="0"/>
              <a:t> 4)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E05A85-0100-4B67-A2A5-22134AD625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sz="2000" dirty="0"/>
              <a:t>Aggregating data from two cleaned CSV:</a:t>
            </a:r>
          </a:p>
          <a:p>
            <a:r>
              <a:rPr lang="en-US" sz="2000" dirty="0"/>
              <a:t>Olympics data</a:t>
            </a:r>
          </a:p>
          <a:p>
            <a:r>
              <a:rPr lang="en-US" sz="2000" dirty="0"/>
              <a:t>Wars data</a:t>
            </a:r>
            <a:endParaRPr lang="ru-RU" sz="2000" dirty="0"/>
          </a:p>
        </p:txBody>
      </p:sp>
      <p:pic>
        <p:nvPicPr>
          <p:cNvPr id="17" name="Рисунок 16" descr="Скачивание из облака">
            <a:extLst>
              <a:ext uri="{FF2B5EF4-FFF2-40B4-BE49-F238E27FC236}">
                <a16:creationId xmlns:a16="http://schemas.microsoft.com/office/drawing/2014/main" id="{DEA952AA-034C-46B7-999E-31F46E9F36F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B0BBB0D3-F4B5-4146-8064-6CACD6B0C1A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rtlCol="0"/>
          <a:lstStyle/>
          <a:p>
            <a:r>
              <a:rPr lang="en-US" sz="2000" dirty="0">
                <a:solidFill>
                  <a:schemeClr val="accent1"/>
                </a:solidFill>
              </a:rPr>
              <a:t>Loading into a relational databas</a:t>
            </a:r>
            <a:r>
              <a:rPr lang="en-US" sz="2000" dirty="0"/>
              <a:t>e Postgres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pgAdmin</a:t>
            </a:r>
            <a:r>
              <a:rPr lang="en-US" sz="2000" dirty="0"/>
              <a:t> 4)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FD8FA4C-5CEC-4227-AE41-276B750EFDF0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sz="2000" dirty="0"/>
              <a:t>Tables:</a:t>
            </a:r>
          </a:p>
          <a:p>
            <a:r>
              <a:rPr lang="en-US" sz="2000" dirty="0"/>
              <a:t>Olympics</a:t>
            </a:r>
          </a:p>
          <a:p>
            <a:r>
              <a:rPr lang="en-US" sz="2000" dirty="0"/>
              <a:t>Wars</a:t>
            </a:r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CD6CEFA7-5AB5-47CF-83D8-F5F3DF38D2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5" y="6462713"/>
            <a:ext cx="3421776" cy="285349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D7C90-3E5E-4F17-9D7D-2AA9F8320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415" y="1842077"/>
            <a:ext cx="3073879" cy="43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TABLES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D866CC-9AF2-4781-A174-643C0C5A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5" y="2160600"/>
            <a:ext cx="4667910" cy="3421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3193B-BEE9-4FB9-BF9A-943A5EB873D0}"/>
              </a:ext>
            </a:extLst>
          </p:cNvPr>
          <p:cNvSpPr txBox="1"/>
          <p:nvPr/>
        </p:nvSpPr>
        <p:spPr>
          <a:xfrm>
            <a:off x="882772" y="1537473"/>
            <a:ext cx="408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WARS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8AF21-04BD-465B-8613-66D70E9603A3}"/>
              </a:ext>
            </a:extLst>
          </p:cNvPr>
          <p:cNvSpPr txBox="1"/>
          <p:nvPr/>
        </p:nvSpPr>
        <p:spPr>
          <a:xfrm>
            <a:off x="7082289" y="1537473"/>
            <a:ext cx="408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OLYMPICS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B77ED7-4F5A-483B-B514-25C014E14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" t="-4466" r="724" b="4466"/>
          <a:stretch/>
        </p:blipFill>
        <p:spPr>
          <a:xfrm>
            <a:off x="5884269" y="1997513"/>
            <a:ext cx="5709492" cy="36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51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992_TF33468121" id="{12BA0A89-130E-46D8-B46B-D3E3DEFB109F}" vid="{35C16863-B1B5-434A-B90D-80F927092AD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556</Words>
  <Application>Microsoft Office PowerPoint</Application>
  <PresentationFormat>Широкоэкранный</PresentationFormat>
  <Paragraphs>104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OLYMPIC Games vs WARS</vt:lpstr>
      <vt:lpstr>Team</vt:lpstr>
      <vt:lpstr>How many medals were won when a country was at war?</vt:lpstr>
      <vt:lpstr>Finding Data</vt:lpstr>
      <vt:lpstr>Data Cleanup &amp; Analysis. WARS Part</vt:lpstr>
      <vt:lpstr>Data Cleanup &amp; Analysis. OLYMPICS Part 1</vt:lpstr>
      <vt:lpstr>Data Cleanup &amp; Analysis. OLYMPICS Part 2</vt:lpstr>
      <vt:lpstr>Loading to FINAL DATABASE</vt:lpstr>
      <vt:lpstr>DATABASE Analysis. TABLES</vt:lpstr>
      <vt:lpstr>DATABASE Analysis. qUERIES</vt:lpstr>
      <vt:lpstr>DATABASE Analysis. DATA MAPPING. WARS DATA</vt:lpstr>
      <vt:lpstr>DATABASE Analysis. DATA MAPPING. OLYMPICS DATA</vt:lpstr>
      <vt:lpstr>DATABASE Analysis. DATA MAPPING. OLYMPICS DATA</vt:lpstr>
      <vt:lpstr>DATABASE Analysis. DATA MODeL</vt:lpstr>
      <vt:lpstr>RESULTS</vt:lpstr>
      <vt:lpstr>RESULTS</vt:lpstr>
      <vt:lpstr>Conclusion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2020-03-06T04:25:25Z</dcterms:created>
  <dcterms:modified xsi:type="dcterms:W3CDTF">2020-03-07T20:30:56Z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